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1" r:id="rId6"/>
    <p:sldId id="263" r:id="rId7"/>
    <p:sldId id="264" r:id="rId8"/>
    <p:sldId id="260" r:id="rId9"/>
    <p:sldId id="262"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6" autoAdjust="0"/>
    <p:restoredTop sz="94660"/>
  </p:normalViewPr>
  <p:slideViewPr>
    <p:cSldViewPr snapToGrid="0">
      <p:cViewPr varScale="1">
        <p:scale>
          <a:sx n="109" d="100"/>
          <a:sy n="109" d="100"/>
        </p:scale>
        <p:origin x="3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12/6/2024</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429175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12/6/2024</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246603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12/6/2024</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‹N°›</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xmlns=""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799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12/6/2024</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63481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12/6/2024</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‹N°›</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xmlns=""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176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12/6/2024</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2543796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12/6/2024</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41867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12/6/2024</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74874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12/6/2024</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3432514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12/6/2024</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280138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12/6/2024</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28851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12/6/2024</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‹N°›</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xmlns=""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692709"/>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F9BF86-FE94-4517-B97D-026C7515E5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ue basse de nuages dans le ciel">
            <a:extLst>
              <a:ext uri="{FF2B5EF4-FFF2-40B4-BE49-F238E27FC236}">
                <a16:creationId xmlns:a16="http://schemas.microsoft.com/office/drawing/2014/main" id="{2CDAF467-EC4E-B72E-1421-BB129A2D84C3}"/>
              </a:ext>
            </a:extLst>
          </p:cNvPr>
          <p:cNvPicPr>
            <a:picLocks noChangeAspect="1"/>
          </p:cNvPicPr>
          <p:nvPr/>
        </p:nvPicPr>
        <p:blipFill>
          <a:blip r:embed="rId2"/>
          <a:srcRect l="15551" r="16986" b="-1"/>
          <a:stretch/>
        </p:blipFill>
        <p:spPr>
          <a:xfrm>
            <a:off x="20" y="10"/>
            <a:ext cx="6931132" cy="6857990"/>
          </a:xfrm>
          <a:prstGeom prst="rect">
            <a:avLst/>
          </a:prstGeom>
        </p:spPr>
      </p:pic>
      <p:sp>
        <p:nvSpPr>
          <p:cNvPr id="2" name="Titre 1">
            <a:extLst>
              <a:ext uri="{FF2B5EF4-FFF2-40B4-BE49-F238E27FC236}">
                <a16:creationId xmlns:a16="http://schemas.microsoft.com/office/drawing/2014/main" id="{58882431-9CA1-A9BA-0D3A-AC2DF8E140BA}"/>
              </a:ext>
            </a:extLst>
          </p:cNvPr>
          <p:cNvSpPr>
            <a:spLocks noGrp="1"/>
          </p:cNvSpPr>
          <p:nvPr>
            <p:ph type="ctrTitle"/>
          </p:nvPr>
        </p:nvSpPr>
        <p:spPr>
          <a:xfrm>
            <a:off x="7104051" y="519288"/>
            <a:ext cx="4915049" cy="2575455"/>
          </a:xfrm>
        </p:spPr>
        <p:txBody>
          <a:bodyPr anchor="b">
            <a:normAutofit fontScale="90000"/>
          </a:bodyPr>
          <a:lstStyle/>
          <a:p>
            <a:r>
              <a:rPr lang="fr-FR" sz="3600" dirty="0"/>
              <a:t>La relation famille et professionnelle, </a:t>
            </a:r>
            <a:br>
              <a:rPr lang="fr-FR" sz="3600" dirty="0"/>
            </a:br>
            <a:r>
              <a:rPr lang="fr-FR" sz="3600" dirty="0"/>
              <a:t>au temps de l’insertion socio-professionnelle</a:t>
            </a:r>
          </a:p>
        </p:txBody>
      </p:sp>
      <p:sp>
        <p:nvSpPr>
          <p:cNvPr id="3" name="Sous-titre 2">
            <a:extLst>
              <a:ext uri="{FF2B5EF4-FFF2-40B4-BE49-F238E27FC236}">
                <a16:creationId xmlns:a16="http://schemas.microsoft.com/office/drawing/2014/main" id="{D4CA5CBE-1919-F397-F186-FAF9AA7DF084}"/>
              </a:ext>
            </a:extLst>
          </p:cNvPr>
          <p:cNvSpPr>
            <a:spLocks noGrp="1"/>
          </p:cNvSpPr>
          <p:nvPr>
            <p:ph type="subTitle" idx="1"/>
          </p:nvPr>
        </p:nvSpPr>
        <p:spPr>
          <a:xfrm>
            <a:off x="7244862" y="3763108"/>
            <a:ext cx="4774238" cy="2963007"/>
          </a:xfrm>
        </p:spPr>
        <p:txBody>
          <a:bodyPr anchor="t">
            <a:normAutofit fontScale="85000" lnSpcReduction="10000"/>
          </a:bodyPr>
          <a:lstStyle/>
          <a:p>
            <a:pPr algn="ctr"/>
            <a:r>
              <a:rPr lang="fr-FR" sz="2100" dirty="0"/>
              <a:t>Journée RATC </a:t>
            </a:r>
            <a:endParaRPr lang="fr-FR" sz="2100" dirty="0" smtClean="0"/>
          </a:p>
          <a:p>
            <a:pPr algn="ctr"/>
            <a:r>
              <a:rPr lang="fr-FR" sz="2100" dirty="0" smtClean="0"/>
              <a:t>du </a:t>
            </a:r>
            <a:r>
              <a:rPr lang="fr-FR" sz="2100" dirty="0"/>
              <a:t>06 décembre </a:t>
            </a:r>
            <a:r>
              <a:rPr lang="fr-FR" sz="2100" dirty="0" smtClean="0"/>
              <a:t>2024</a:t>
            </a:r>
          </a:p>
          <a:p>
            <a:endParaRPr lang="fr-FR" dirty="0" smtClean="0"/>
          </a:p>
          <a:p>
            <a:r>
              <a:rPr lang="fr-FR" dirty="0" smtClean="0"/>
              <a:t>Equipe </a:t>
            </a:r>
            <a:r>
              <a:rPr lang="fr-FR" dirty="0" err="1" smtClean="0"/>
              <a:t>ueros</a:t>
            </a:r>
            <a:r>
              <a:rPr lang="fr-FR" dirty="0" smtClean="0"/>
              <a:t> / tour de </a:t>
            </a:r>
            <a:r>
              <a:rPr lang="fr-FR" dirty="0" err="1" smtClean="0"/>
              <a:t>gassies</a:t>
            </a:r>
            <a:endParaRPr lang="fr-FR" dirty="0" smtClean="0"/>
          </a:p>
          <a:p>
            <a:endParaRPr lang="fr-FR" dirty="0" smtClean="0"/>
          </a:p>
          <a:p>
            <a:r>
              <a:rPr lang="fr-FR" sz="1400" dirty="0" smtClean="0"/>
              <a:t>Isabelle </a:t>
            </a:r>
            <a:r>
              <a:rPr lang="fr-FR" sz="1400" dirty="0" err="1"/>
              <a:t>onnainty</a:t>
            </a:r>
            <a:r>
              <a:rPr lang="fr-FR" sz="1400" dirty="0"/>
              <a:t> </a:t>
            </a:r>
            <a:r>
              <a:rPr lang="fr-FR" sz="1400" dirty="0" smtClean="0"/>
              <a:t>– </a:t>
            </a:r>
            <a:r>
              <a:rPr lang="fr-FR" sz="1400" dirty="0" err="1" smtClean="0"/>
              <a:t>audrey</a:t>
            </a:r>
            <a:r>
              <a:rPr lang="fr-FR" sz="1400" dirty="0" smtClean="0"/>
              <a:t> </a:t>
            </a:r>
            <a:r>
              <a:rPr lang="fr-FR" sz="1400" dirty="0" err="1" smtClean="0"/>
              <a:t>stervinou</a:t>
            </a:r>
            <a:r>
              <a:rPr lang="fr-FR" sz="1400" dirty="0" smtClean="0"/>
              <a:t> – veronique </a:t>
            </a:r>
            <a:r>
              <a:rPr lang="fr-FR" sz="1400" dirty="0" err="1" smtClean="0"/>
              <a:t>soriano</a:t>
            </a:r>
            <a:r>
              <a:rPr lang="fr-FR" sz="1400" dirty="0" smtClean="0"/>
              <a:t>-sylvain </a:t>
            </a:r>
            <a:r>
              <a:rPr lang="fr-FR" sz="1400" dirty="0" err="1" smtClean="0"/>
              <a:t>ruaud</a:t>
            </a:r>
            <a:r>
              <a:rPr lang="fr-FR" sz="1400" dirty="0" smtClean="0"/>
              <a:t>- </a:t>
            </a:r>
            <a:r>
              <a:rPr lang="fr-FR" sz="1400" dirty="0" smtClean="0"/>
              <a:t>emmanuelle coste</a:t>
            </a:r>
            <a:endParaRPr lang="fr-FR" sz="1400" dirty="0">
              <a:latin typeface="Arial" panose="020B06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6CA391F1-4B2C-521B-F6A5-52C74B3034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75848" y="4711579"/>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49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3F0DEC-19B2-EAF3-BA18-80F9298BC467}"/>
              </a:ext>
            </a:extLst>
          </p:cNvPr>
          <p:cNvSpPr>
            <a:spLocks noGrp="1"/>
          </p:cNvSpPr>
          <p:nvPr>
            <p:ph type="title"/>
          </p:nvPr>
        </p:nvSpPr>
        <p:spPr>
          <a:xfrm>
            <a:off x="899723" y="220134"/>
            <a:ext cx="10890929" cy="1097280"/>
          </a:xfrm>
        </p:spPr>
        <p:txBody>
          <a:bodyPr/>
          <a:lstStyle/>
          <a:p>
            <a:r>
              <a:rPr lang="fr-FR" dirty="0"/>
              <a:t>L’alliance famille – équipe MS</a:t>
            </a:r>
          </a:p>
        </p:txBody>
      </p:sp>
      <p:sp>
        <p:nvSpPr>
          <p:cNvPr id="3" name="Espace réservé du contenu 2">
            <a:extLst>
              <a:ext uri="{FF2B5EF4-FFF2-40B4-BE49-F238E27FC236}">
                <a16:creationId xmlns:a16="http://schemas.microsoft.com/office/drawing/2014/main" id="{710BDFA8-D24F-66C6-0BB4-1C071320694B}"/>
              </a:ext>
            </a:extLst>
          </p:cNvPr>
          <p:cNvSpPr>
            <a:spLocks noGrp="1"/>
          </p:cNvSpPr>
          <p:nvPr>
            <p:ph idx="1"/>
          </p:nvPr>
        </p:nvSpPr>
        <p:spPr>
          <a:xfrm>
            <a:off x="730391" y="1786806"/>
            <a:ext cx="10890928" cy="3566160"/>
          </a:xfrm>
        </p:spPr>
        <p:txBody>
          <a:bodyPr>
            <a:normAutofit lnSpcReduction="10000"/>
          </a:bodyPr>
          <a:lstStyle/>
          <a:p>
            <a:pPr marL="0" indent="0">
              <a:buNone/>
            </a:pPr>
            <a:r>
              <a:rPr lang="fr-FR" u="sng" dirty="0"/>
              <a:t>L’alliance, pourquoi :</a:t>
            </a:r>
          </a:p>
          <a:p>
            <a:pPr marL="0" indent="0">
              <a:buNone/>
            </a:pPr>
            <a:r>
              <a:rPr lang="fr-FR" dirty="0"/>
              <a:t>Facteur participant à la bonne élaboration du projet d’insertion socio-professionnelle</a:t>
            </a:r>
          </a:p>
          <a:p>
            <a:pPr marL="0" indent="0">
              <a:buNone/>
            </a:pPr>
            <a:r>
              <a:rPr lang="fr-FR" dirty="0"/>
              <a:t>Visant un objectif commun : la qualité de vie, la satisfaction de la personne CL</a:t>
            </a:r>
          </a:p>
          <a:p>
            <a:pPr marL="0" indent="0">
              <a:buNone/>
            </a:pPr>
            <a:endParaRPr lang="fr-FR" dirty="0"/>
          </a:p>
          <a:p>
            <a:pPr marL="0" indent="0">
              <a:buNone/>
            </a:pPr>
            <a:r>
              <a:rPr lang="fr-FR" u="sng" dirty="0" smtClean="0"/>
              <a:t>L’alliance, </a:t>
            </a:r>
            <a:r>
              <a:rPr lang="fr-FR" u="sng" dirty="0"/>
              <a:t>avec qui : </a:t>
            </a:r>
            <a:r>
              <a:rPr lang="fr-FR" dirty="0"/>
              <a:t>Choix du stagiaire </a:t>
            </a:r>
          </a:p>
          <a:p>
            <a:pPr marL="0" indent="0">
              <a:buNone/>
            </a:pPr>
            <a:r>
              <a:rPr lang="fr-FR" dirty="0"/>
              <a:t>1 ou plusieurs personnes</a:t>
            </a:r>
          </a:p>
          <a:p>
            <a:pPr lvl="1"/>
            <a:r>
              <a:rPr lang="fr-FR" dirty="0"/>
              <a:t>Parents , conjoint, enfants, proche</a:t>
            </a:r>
          </a:p>
          <a:p>
            <a:pPr lvl="1"/>
            <a:r>
              <a:rPr lang="fr-FR" dirty="0"/>
              <a:t>Par obligation/ par loyauté, par choix, par défaut…ou personne</a:t>
            </a:r>
          </a:p>
        </p:txBody>
      </p:sp>
    </p:spTree>
    <p:extLst>
      <p:ext uri="{BB962C8B-B14F-4D97-AF65-F5344CB8AC3E}">
        <p14:creationId xmlns:p14="http://schemas.microsoft.com/office/powerpoint/2010/main" val="428652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48F4DF-820C-CF65-B801-8F0F9741DF18}"/>
              </a:ext>
            </a:extLst>
          </p:cNvPr>
          <p:cNvSpPr>
            <a:spLocks noGrp="1"/>
          </p:cNvSpPr>
          <p:nvPr>
            <p:ph type="title"/>
          </p:nvPr>
        </p:nvSpPr>
        <p:spPr>
          <a:xfrm>
            <a:off x="650535" y="299156"/>
            <a:ext cx="10890929" cy="860212"/>
          </a:xfrm>
        </p:spPr>
        <p:txBody>
          <a:bodyPr>
            <a:normAutofit/>
          </a:bodyPr>
          <a:lstStyle/>
          <a:p>
            <a:r>
              <a:rPr lang="fr-FR" sz="3200" dirty="0"/>
              <a:t>Les temps de rencontre : la 1ere rencontre</a:t>
            </a:r>
          </a:p>
        </p:txBody>
      </p:sp>
      <p:sp>
        <p:nvSpPr>
          <p:cNvPr id="3" name="Espace réservé du contenu 2">
            <a:extLst>
              <a:ext uri="{FF2B5EF4-FFF2-40B4-BE49-F238E27FC236}">
                <a16:creationId xmlns:a16="http://schemas.microsoft.com/office/drawing/2014/main" id="{0C9CD215-942A-8A01-AA6B-8C2E6E8CE99D}"/>
              </a:ext>
            </a:extLst>
          </p:cNvPr>
          <p:cNvSpPr>
            <a:spLocks noGrp="1"/>
          </p:cNvSpPr>
          <p:nvPr>
            <p:ph idx="1"/>
          </p:nvPr>
        </p:nvSpPr>
        <p:spPr>
          <a:xfrm>
            <a:off x="650535" y="1159368"/>
            <a:ext cx="10890928" cy="5698632"/>
          </a:xfrm>
        </p:spPr>
        <p:txBody>
          <a:bodyPr>
            <a:normAutofit fontScale="70000" lnSpcReduction="20000"/>
          </a:bodyPr>
          <a:lstStyle/>
          <a:p>
            <a:pPr marL="0" indent="0" algn="ctr">
              <a:buNone/>
            </a:pPr>
            <a:r>
              <a:rPr lang="fr-FR" b="1" dirty="0"/>
              <a:t>Avant l’entrée en section,  la 1ere rencontre est une rencontre à fort enjeu</a:t>
            </a:r>
          </a:p>
          <a:p>
            <a:pPr marL="0" indent="0" algn="ctr">
              <a:buNone/>
            </a:pPr>
            <a:endParaRPr lang="fr-FR" b="1" dirty="0"/>
          </a:p>
          <a:p>
            <a:pPr marL="0" indent="0">
              <a:buNone/>
            </a:pPr>
            <a:r>
              <a:rPr lang="fr-FR" sz="1800" u="sng" dirty="0"/>
              <a:t>Pour la famille, </a:t>
            </a:r>
            <a:r>
              <a:rPr lang="fr-FR" sz="1800" dirty="0"/>
              <a:t>	l’entrée en MS arrive à la fin d’un long parcours : </a:t>
            </a:r>
          </a:p>
          <a:p>
            <a:pPr lvl="2"/>
            <a:r>
              <a:rPr lang="fr-FR" sz="1800" dirty="0"/>
              <a:t>la famille est « </a:t>
            </a:r>
            <a:r>
              <a:rPr lang="fr-FR" sz="1800" dirty="0" err="1"/>
              <a:t>sachante</a:t>
            </a:r>
            <a:r>
              <a:rPr lang="fr-FR" sz="1800" dirty="0"/>
              <a:t> » de la personne d’avant la LCA et du parcours de soin (richesse des informations transmises)</a:t>
            </a:r>
          </a:p>
          <a:p>
            <a:pPr lvl="2"/>
            <a:r>
              <a:rPr lang="fr-FR" sz="1800" dirty="0"/>
              <a:t>La famille a traversé une épreuve et elle peut être encore en souffrance (culpabilité, difficultés face aux troubles psycho-comportementaux, anxiété/avenir incertain…)</a:t>
            </a:r>
          </a:p>
          <a:p>
            <a:pPr lvl="2"/>
            <a:r>
              <a:rPr lang="fr-FR" sz="1800" dirty="0"/>
              <a:t>La famille a déjà rencontré de nombreuses équipes (bonnes ou mauvaises expériences) et elle arrive avec son vécu </a:t>
            </a:r>
          </a:p>
          <a:p>
            <a:pPr lvl="2"/>
            <a:r>
              <a:rPr lang="fr-FR" sz="1800" dirty="0"/>
              <a:t>La famille arrive souvent avec des attentes et de l’espoir d’un retour à la vie « normale » / à la vie « d’avant »</a:t>
            </a:r>
          </a:p>
          <a:p>
            <a:pPr lvl="2"/>
            <a:endParaRPr lang="fr-FR" sz="1800" dirty="0"/>
          </a:p>
          <a:p>
            <a:pPr marL="0" indent="0">
              <a:buNone/>
            </a:pPr>
            <a:r>
              <a:rPr lang="fr-FR" sz="1800" u="sng" dirty="0"/>
              <a:t>Pour l’équipe, </a:t>
            </a:r>
            <a:r>
              <a:rPr lang="fr-FR" sz="1800" dirty="0"/>
              <a:t>	la 1ere rencontre permet d’évaluer</a:t>
            </a:r>
          </a:p>
          <a:p>
            <a:pPr marL="0" indent="0">
              <a:buNone/>
            </a:pPr>
            <a:r>
              <a:rPr lang="fr-FR" sz="1800" dirty="0"/>
              <a:t>	où en est l’entourage dans le processus de deuil de la vie d’avant</a:t>
            </a:r>
          </a:p>
          <a:p>
            <a:pPr marL="0" indent="0">
              <a:buNone/>
            </a:pPr>
            <a:r>
              <a:rPr lang="fr-FR" sz="1800" dirty="0"/>
              <a:t>	quelle est la force du lien entre les personnes</a:t>
            </a:r>
          </a:p>
          <a:p>
            <a:pPr marL="0" indent="0">
              <a:buNone/>
            </a:pPr>
            <a:r>
              <a:rPr lang="fr-FR" sz="1800" dirty="0"/>
              <a:t>	quel est le niveau d’attente de l’entourage vis-à-vis du stagiaire et des équipes</a:t>
            </a:r>
          </a:p>
          <a:p>
            <a:pPr marL="0" indent="0">
              <a:buNone/>
            </a:pPr>
            <a:r>
              <a:rPr lang="fr-FR" sz="1800" dirty="0"/>
              <a:t>		la 1ere rencontre permet de communiquer </a:t>
            </a:r>
          </a:p>
          <a:p>
            <a:pPr marL="0" indent="0">
              <a:buNone/>
            </a:pPr>
            <a:r>
              <a:rPr lang="fr-FR" sz="1800" dirty="0"/>
              <a:t>	sur le parcours à venir : présentation des lieux et des personnes, </a:t>
            </a:r>
            <a:r>
              <a:rPr lang="fr-FR" sz="1800" dirty="0" smtClean="0"/>
              <a:t>explication des </a:t>
            </a:r>
            <a:r>
              <a:rPr lang="fr-FR" sz="1800" dirty="0"/>
              <a:t>étapes, les perspectives et les </a:t>
            </a:r>
            <a:r>
              <a:rPr lang="fr-FR" sz="1800" dirty="0" smtClean="0"/>
              <a:t>limites </a:t>
            </a:r>
            <a:endParaRPr lang="fr-FR" sz="1800" dirty="0"/>
          </a:p>
          <a:p>
            <a:pPr marL="0" indent="0">
              <a:buNone/>
            </a:pPr>
            <a:r>
              <a:rPr lang="fr-FR" sz="1800" dirty="0"/>
              <a:t>	positionner les temps d’échanges à venir</a:t>
            </a:r>
          </a:p>
          <a:p>
            <a:pPr marL="0" indent="0">
              <a:buNone/>
            </a:pPr>
            <a:r>
              <a:rPr lang="fr-FR" sz="1800" dirty="0"/>
              <a:t>	répondre aux questions et « fausses idées »</a:t>
            </a:r>
          </a:p>
          <a:p>
            <a:pPr marL="0" indent="0">
              <a:buNone/>
            </a:pPr>
            <a:r>
              <a:rPr lang="fr-FR" dirty="0"/>
              <a:t>	</a:t>
            </a:r>
          </a:p>
          <a:p>
            <a:pPr lvl="1"/>
            <a:endParaRPr lang="fr-FR" dirty="0"/>
          </a:p>
        </p:txBody>
      </p:sp>
    </p:spTree>
    <p:extLst>
      <p:ext uri="{BB962C8B-B14F-4D97-AF65-F5344CB8AC3E}">
        <p14:creationId xmlns:p14="http://schemas.microsoft.com/office/powerpoint/2010/main" val="50361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FC4338-805D-7ADF-17BC-015EFA7D69A4}"/>
              </a:ext>
            </a:extLst>
          </p:cNvPr>
          <p:cNvSpPr>
            <a:spLocks noGrp="1"/>
          </p:cNvSpPr>
          <p:nvPr>
            <p:ph type="title"/>
          </p:nvPr>
        </p:nvSpPr>
        <p:spPr>
          <a:xfrm>
            <a:off x="775546" y="285835"/>
            <a:ext cx="10890929" cy="741454"/>
          </a:xfrm>
        </p:spPr>
        <p:txBody>
          <a:bodyPr>
            <a:normAutofit/>
          </a:bodyPr>
          <a:lstStyle/>
          <a:p>
            <a:r>
              <a:rPr lang="fr-FR" sz="3200" dirty="0"/>
              <a:t>Les temps de rencontre : durant le parcours</a:t>
            </a:r>
          </a:p>
        </p:txBody>
      </p:sp>
      <p:sp>
        <p:nvSpPr>
          <p:cNvPr id="3" name="Espace réservé du contenu 2">
            <a:extLst>
              <a:ext uri="{FF2B5EF4-FFF2-40B4-BE49-F238E27FC236}">
                <a16:creationId xmlns:a16="http://schemas.microsoft.com/office/drawing/2014/main" id="{727102BF-168C-8B8F-0B3C-9B2BE5906339}"/>
              </a:ext>
            </a:extLst>
          </p:cNvPr>
          <p:cNvSpPr>
            <a:spLocks noGrp="1"/>
          </p:cNvSpPr>
          <p:nvPr>
            <p:ph idx="1"/>
          </p:nvPr>
        </p:nvSpPr>
        <p:spPr>
          <a:xfrm>
            <a:off x="650536" y="1027289"/>
            <a:ext cx="10890928" cy="5830711"/>
          </a:xfrm>
        </p:spPr>
        <p:txBody>
          <a:bodyPr>
            <a:normAutofit fontScale="92500" lnSpcReduction="20000"/>
          </a:bodyPr>
          <a:lstStyle/>
          <a:p>
            <a:pPr marL="0" indent="0" algn="ctr">
              <a:buNone/>
            </a:pPr>
            <a:r>
              <a:rPr lang="fr-FR" b="1" dirty="0"/>
              <a:t>Mener en parallèle le cheminement du stagiaire et de l’entourage</a:t>
            </a:r>
          </a:p>
          <a:p>
            <a:pPr marL="0" indent="0">
              <a:buNone/>
            </a:pPr>
            <a:r>
              <a:rPr lang="fr-FR" sz="1900" u="sng" dirty="0"/>
              <a:t>La 2eme rencontre </a:t>
            </a:r>
            <a:r>
              <a:rPr lang="fr-FR" sz="1900" dirty="0"/>
              <a:t>: se fait souvent après le 1</a:t>
            </a:r>
            <a:r>
              <a:rPr lang="fr-FR" sz="1900" baseline="30000" dirty="0"/>
              <a:t>er</a:t>
            </a:r>
            <a:r>
              <a:rPr lang="fr-FR" sz="1900" dirty="0"/>
              <a:t> stage  </a:t>
            </a:r>
          </a:p>
          <a:p>
            <a:pPr lvl="1"/>
            <a:r>
              <a:rPr lang="fr-FR" sz="1900" dirty="0"/>
              <a:t>aider à faire prendre conscience de l’impact des déficits en situation professionnelle et donc de faire évoluer les projets initiaux vers des perspectives plus réalistes</a:t>
            </a:r>
          </a:p>
          <a:p>
            <a:pPr marL="265176" lvl="1" indent="0">
              <a:buNone/>
            </a:pPr>
            <a:endParaRPr lang="fr-FR" sz="1900" dirty="0"/>
          </a:p>
          <a:p>
            <a:pPr marL="0" indent="0">
              <a:buNone/>
            </a:pPr>
            <a:r>
              <a:rPr lang="fr-FR" sz="1900" u="sng" dirty="0"/>
              <a:t>Les rencontres suivantes </a:t>
            </a:r>
            <a:r>
              <a:rPr lang="fr-FR" sz="1900" dirty="0"/>
              <a:t>: </a:t>
            </a:r>
          </a:p>
          <a:p>
            <a:pPr lvl="1"/>
            <a:r>
              <a:rPr lang="fr-FR" sz="1900" dirty="0"/>
              <a:t>selon les parcours, les disponibilités, les attentes du stagiaire et de l’entourage </a:t>
            </a:r>
          </a:p>
          <a:p>
            <a:pPr lvl="1"/>
            <a:r>
              <a:rPr lang="fr-FR" sz="1900" dirty="0"/>
              <a:t>pour impliquer l’entourage dans les orientations prises</a:t>
            </a:r>
          </a:p>
          <a:p>
            <a:pPr lvl="1"/>
            <a:r>
              <a:rPr lang="fr-FR" sz="1900" dirty="0"/>
              <a:t>tout en étant vigilant à préserver l’autonomie de la personne</a:t>
            </a:r>
          </a:p>
          <a:p>
            <a:pPr marL="0" indent="0">
              <a:buNone/>
            </a:pPr>
            <a:endParaRPr lang="fr-FR" sz="1900" dirty="0"/>
          </a:p>
          <a:p>
            <a:pPr marL="0" indent="0">
              <a:buNone/>
            </a:pPr>
            <a:r>
              <a:rPr lang="fr-FR" sz="1900" u="sng" dirty="0"/>
              <a:t>Le bilan de fin de parcours : </a:t>
            </a:r>
          </a:p>
          <a:p>
            <a:pPr marL="0" indent="0">
              <a:buNone/>
            </a:pPr>
            <a:r>
              <a:rPr lang="fr-FR" sz="1900" dirty="0"/>
              <a:t>	Rendre compte de l’aboutissement du processus d’accompagnement, </a:t>
            </a:r>
          </a:p>
          <a:p>
            <a:pPr marL="0" indent="0">
              <a:buNone/>
            </a:pPr>
            <a:r>
              <a:rPr lang="fr-FR" sz="1900" dirty="0"/>
              <a:t>	Parler des projets, des relais, des perspectives…</a:t>
            </a:r>
          </a:p>
          <a:p>
            <a:pPr marL="0" indent="0">
              <a:buNone/>
            </a:pPr>
            <a:r>
              <a:rPr lang="fr-FR" sz="1900" dirty="0"/>
              <a:t>	Informer du suivi proposé pour maintenir le lien avec le stagiaire mais aussi avec l’entourage </a:t>
            </a:r>
            <a:r>
              <a:rPr lang="fr-FR" sz="1900" dirty="0" smtClean="0"/>
              <a:t> </a:t>
            </a:r>
            <a:r>
              <a:rPr lang="fr-FR" sz="1900" dirty="0"/>
              <a:t>	pour être </a:t>
            </a:r>
            <a:r>
              <a:rPr lang="fr-FR" sz="1900" dirty="0" smtClean="0"/>
              <a:t>remobilisée </a:t>
            </a:r>
            <a:r>
              <a:rPr lang="fr-FR" sz="1900" dirty="0"/>
              <a:t>en cas de besoin</a:t>
            </a:r>
          </a:p>
        </p:txBody>
      </p:sp>
    </p:spTree>
    <p:extLst>
      <p:ext uri="{BB962C8B-B14F-4D97-AF65-F5344CB8AC3E}">
        <p14:creationId xmlns:p14="http://schemas.microsoft.com/office/powerpoint/2010/main" val="298040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6794" y="167054"/>
            <a:ext cx="10890929" cy="1097280"/>
          </a:xfrm>
        </p:spPr>
        <p:txBody>
          <a:bodyPr/>
          <a:lstStyle/>
          <a:p>
            <a:r>
              <a:rPr lang="fr-FR" dirty="0"/>
              <a:t>Les enjeux / les risques</a:t>
            </a:r>
          </a:p>
        </p:txBody>
      </p:sp>
      <p:sp>
        <p:nvSpPr>
          <p:cNvPr id="3" name="Espace réservé du contenu 2"/>
          <p:cNvSpPr>
            <a:spLocks noGrp="1"/>
          </p:cNvSpPr>
          <p:nvPr>
            <p:ph idx="1"/>
          </p:nvPr>
        </p:nvSpPr>
        <p:spPr>
          <a:xfrm>
            <a:off x="650536" y="1354668"/>
            <a:ext cx="10890928" cy="4572324"/>
          </a:xfrm>
        </p:spPr>
        <p:txBody>
          <a:bodyPr>
            <a:normAutofit/>
          </a:bodyPr>
          <a:lstStyle/>
          <a:p>
            <a:pPr marL="0" indent="0">
              <a:buNone/>
            </a:pPr>
            <a:r>
              <a:rPr lang="fr-FR" b="1" dirty="0"/>
              <a:t>Pour le stagiaire</a:t>
            </a:r>
          </a:p>
          <a:p>
            <a:pPr marL="0" indent="0">
              <a:buNone/>
            </a:pPr>
            <a:endParaRPr lang="fr-FR" b="1" dirty="0"/>
          </a:p>
          <a:p>
            <a:pPr lvl="1"/>
            <a:r>
              <a:rPr lang="fr-FR" dirty="0"/>
              <a:t>En refus de présenter l’entourage : isolement social, conflit, non acceptation du handicap invisible, culpabilité (charge pour l’entourage), peur d’une alliance contre le stagiaire (renforcement de l’autorité parentale), peur de perdre une certaine autonomie dans la construction d’un nouveau projet</a:t>
            </a:r>
          </a:p>
          <a:p>
            <a:pPr lvl="1"/>
            <a:endParaRPr lang="fr-FR" dirty="0"/>
          </a:p>
          <a:p>
            <a:pPr lvl="1"/>
            <a:r>
              <a:rPr lang="fr-FR" dirty="0"/>
              <a:t>En demande de l’appui de l’équipe : pour expliquer les difficultés rencontrées, pour faire bouger les représentations de ce qu’ils sont devenus</a:t>
            </a:r>
          </a:p>
          <a:p>
            <a:pPr lvl="1"/>
            <a:endParaRPr lang="fr-FR" dirty="0"/>
          </a:p>
          <a:p>
            <a:pPr lvl="1"/>
            <a:endParaRPr lang="fr-FR" dirty="0"/>
          </a:p>
          <a:p>
            <a:pPr lvl="1"/>
            <a:endParaRPr lang="fr-FR" dirty="0"/>
          </a:p>
          <a:p>
            <a:pPr lvl="1"/>
            <a:endParaRPr lang="fr-FR" dirty="0"/>
          </a:p>
        </p:txBody>
      </p:sp>
    </p:spTree>
    <p:extLst>
      <p:ext uri="{BB962C8B-B14F-4D97-AF65-F5344CB8AC3E}">
        <p14:creationId xmlns:p14="http://schemas.microsoft.com/office/powerpoint/2010/main" val="133128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3D03AC-C5F4-944C-4E74-9D7543B630AA}"/>
              </a:ext>
            </a:extLst>
          </p:cNvPr>
          <p:cNvSpPr>
            <a:spLocks noGrp="1"/>
          </p:cNvSpPr>
          <p:nvPr>
            <p:ph type="title"/>
          </p:nvPr>
        </p:nvSpPr>
        <p:spPr>
          <a:xfrm>
            <a:off x="650535" y="265290"/>
            <a:ext cx="10890929" cy="1097280"/>
          </a:xfrm>
        </p:spPr>
        <p:txBody>
          <a:bodyPr/>
          <a:lstStyle/>
          <a:p>
            <a:r>
              <a:rPr lang="fr-FR" dirty="0"/>
              <a:t>Les enjeux / les risques</a:t>
            </a:r>
          </a:p>
        </p:txBody>
      </p:sp>
      <p:sp>
        <p:nvSpPr>
          <p:cNvPr id="3" name="Espace réservé du contenu 2">
            <a:extLst>
              <a:ext uri="{FF2B5EF4-FFF2-40B4-BE49-F238E27FC236}">
                <a16:creationId xmlns:a16="http://schemas.microsoft.com/office/drawing/2014/main" id="{B42A89E7-1044-91BA-046F-A2D62D64FCFF}"/>
              </a:ext>
            </a:extLst>
          </p:cNvPr>
          <p:cNvSpPr>
            <a:spLocks noGrp="1"/>
          </p:cNvSpPr>
          <p:nvPr>
            <p:ph idx="1"/>
          </p:nvPr>
        </p:nvSpPr>
        <p:spPr>
          <a:xfrm>
            <a:off x="640080" y="1512711"/>
            <a:ext cx="10890928" cy="4686921"/>
          </a:xfrm>
        </p:spPr>
        <p:txBody>
          <a:bodyPr>
            <a:normAutofit lnSpcReduction="10000"/>
          </a:bodyPr>
          <a:lstStyle/>
          <a:p>
            <a:pPr marL="0" indent="0">
              <a:buNone/>
            </a:pPr>
            <a:r>
              <a:rPr lang="fr-FR" b="1" dirty="0"/>
              <a:t>Pour l’entourage</a:t>
            </a:r>
          </a:p>
          <a:p>
            <a:pPr marL="0" indent="0">
              <a:buNone/>
            </a:pPr>
            <a:endParaRPr lang="fr-FR" b="1" dirty="0"/>
          </a:p>
          <a:p>
            <a:pPr marL="265176" lvl="1" indent="0">
              <a:buNone/>
            </a:pPr>
            <a:r>
              <a:rPr lang="fr-FR" dirty="0"/>
              <a:t>En tension avec l’équipe parfois même avant l’entrée en section : délai d’attente trop long, épuisement de la famille</a:t>
            </a:r>
          </a:p>
          <a:p>
            <a:pPr marL="265176" lvl="1" indent="0">
              <a:buNone/>
            </a:pPr>
            <a:endParaRPr lang="fr-FR" b="1" dirty="0"/>
          </a:p>
          <a:p>
            <a:pPr marL="265176" lvl="1" indent="0">
              <a:buNone/>
            </a:pPr>
            <a:r>
              <a:rPr lang="fr-FR" dirty="0"/>
              <a:t>Dépendant du type de relation avec la personne CL</a:t>
            </a:r>
          </a:p>
          <a:p>
            <a:pPr lvl="2"/>
            <a:r>
              <a:rPr lang="fr-FR" dirty="0"/>
              <a:t>En soutien du proche : toujours présent, dans la co-construction du projet d’insertion</a:t>
            </a:r>
          </a:p>
          <a:p>
            <a:pPr lvl="2"/>
            <a:r>
              <a:rPr lang="fr-FR" dirty="0"/>
              <a:t>En conflit avec le proche : antérieur à la LCA ou faisant suite à la LCA, en souffrance du fait des troubles cognitifs et psycho-comportementaux (peur de l’autre), la « radicale étrangeté » pouvant aboutir à des situations de rupture et de séparation de couple,</a:t>
            </a:r>
          </a:p>
          <a:p>
            <a:pPr lvl="2"/>
            <a:r>
              <a:rPr lang="fr-FR" dirty="0"/>
              <a:t>En décalage : surprotection (trauma psychique encore présent), incompréhension ou méconnaissance des conséquences de la LCA (surestimation, projets irréalistes); la temporalité pour l’entourage n’est pas toujours la même que celle du stagiaire (trop vite ou trop lentement); difficultés d’ordre culturel</a:t>
            </a:r>
          </a:p>
          <a:p>
            <a:pPr lvl="2"/>
            <a:endParaRPr lang="fr-FR" dirty="0"/>
          </a:p>
        </p:txBody>
      </p:sp>
    </p:spTree>
    <p:extLst>
      <p:ext uri="{BB962C8B-B14F-4D97-AF65-F5344CB8AC3E}">
        <p14:creationId xmlns:p14="http://schemas.microsoft.com/office/powerpoint/2010/main" val="2512249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9826FF-E6CE-89FA-D85C-887E1D3EFBFF}"/>
              </a:ext>
            </a:extLst>
          </p:cNvPr>
          <p:cNvSpPr>
            <a:spLocks noGrp="1"/>
          </p:cNvSpPr>
          <p:nvPr>
            <p:ph type="title"/>
          </p:nvPr>
        </p:nvSpPr>
        <p:spPr>
          <a:xfrm>
            <a:off x="549768" y="109728"/>
            <a:ext cx="10890929" cy="1097280"/>
          </a:xfrm>
        </p:spPr>
        <p:txBody>
          <a:bodyPr/>
          <a:lstStyle/>
          <a:p>
            <a:r>
              <a:rPr lang="fr-FR" dirty="0"/>
              <a:t>Les enjeux / les risques</a:t>
            </a:r>
          </a:p>
        </p:txBody>
      </p:sp>
      <p:sp>
        <p:nvSpPr>
          <p:cNvPr id="3" name="Espace réservé du contenu 2">
            <a:extLst>
              <a:ext uri="{FF2B5EF4-FFF2-40B4-BE49-F238E27FC236}">
                <a16:creationId xmlns:a16="http://schemas.microsoft.com/office/drawing/2014/main" id="{D44F8FC6-AC8C-DD89-570A-EEB739FAAEA2}"/>
              </a:ext>
            </a:extLst>
          </p:cNvPr>
          <p:cNvSpPr>
            <a:spLocks noGrp="1"/>
          </p:cNvSpPr>
          <p:nvPr>
            <p:ph idx="1"/>
          </p:nvPr>
        </p:nvSpPr>
        <p:spPr>
          <a:xfrm>
            <a:off x="640080" y="1286933"/>
            <a:ext cx="10890928" cy="4912699"/>
          </a:xfrm>
        </p:spPr>
        <p:txBody>
          <a:bodyPr>
            <a:normAutofit fontScale="92500" lnSpcReduction="10000"/>
          </a:bodyPr>
          <a:lstStyle/>
          <a:p>
            <a:pPr marL="0" indent="0">
              <a:buNone/>
            </a:pPr>
            <a:r>
              <a:rPr lang="fr-FR" b="1" dirty="0"/>
              <a:t>Pour l’équipe </a:t>
            </a:r>
          </a:p>
          <a:p>
            <a:pPr marL="0" indent="0">
              <a:buNone/>
            </a:pPr>
            <a:endParaRPr lang="fr-FR" b="1" dirty="0"/>
          </a:p>
          <a:p>
            <a:pPr marL="0" indent="0">
              <a:buNone/>
            </a:pPr>
            <a:r>
              <a:rPr lang="fr-FR" b="1" dirty="0"/>
              <a:t>	</a:t>
            </a:r>
            <a:r>
              <a:rPr lang="fr-FR" dirty="0"/>
              <a:t>Un équilibre parfois difficile à trouver : </a:t>
            </a:r>
          </a:p>
          <a:p>
            <a:pPr marL="0" indent="0">
              <a:buNone/>
            </a:pPr>
            <a:r>
              <a:rPr lang="fr-FR" dirty="0"/>
              <a:t>		Trop présent, l’entourage peut être encombrant; 	</a:t>
            </a:r>
          </a:p>
          <a:p>
            <a:pPr marL="0" indent="0">
              <a:buNone/>
            </a:pPr>
            <a:r>
              <a:rPr lang="fr-FR" dirty="0"/>
              <a:t>		Trop peu présent, il </a:t>
            </a:r>
            <a:r>
              <a:rPr lang="fr-FR" dirty="0" smtClean="0"/>
              <a:t>peut être vécu comme </a:t>
            </a:r>
            <a:r>
              <a:rPr lang="fr-FR" dirty="0"/>
              <a:t>démissionnaire</a:t>
            </a:r>
          </a:p>
          <a:p>
            <a:pPr marL="0" indent="0">
              <a:buNone/>
            </a:pPr>
            <a:endParaRPr lang="fr-FR" dirty="0"/>
          </a:p>
          <a:p>
            <a:pPr marL="0" indent="0">
              <a:buNone/>
            </a:pPr>
            <a:r>
              <a:rPr lang="fr-FR" dirty="0"/>
              <a:t>	Les conflits du stagiaire avec l’entourage peuvent « parasiter » son engagement dans </a:t>
            </a:r>
            <a:r>
              <a:rPr lang="fr-FR" dirty="0" smtClean="0"/>
              <a:t>	le parcours </a:t>
            </a:r>
            <a:r>
              <a:rPr lang="fr-FR" dirty="0"/>
              <a:t>: impact psychologique avec une indisponibilité, impact administratif et social</a:t>
            </a:r>
          </a:p>
          <a:p>
            <a:pPr marL="0" indent="0">
              <a:buNone/>
            </a:pPr>
            <a:endParaRPr lang="fr-FR" dirty="0"/>
          </a:p>
          <a:p>
            <a:pPr marL="0" indent="0">
              <a:buNone/>
            </a:pPr>
            <a:r>
              <a:rPr lang="fr-FR" dirty="0"/>
              <a:t>	Les divergences entre l’équipe et l’entourage sont source de stress, de </a:t>
            </a:r>
            <a:r>
              <a:rPr lang="fr-FR" dirty="0" smtClean="0"/>
              <a:t>tensions </a:t>
            </a:r>
            <a:r>
              <a:rPr lang="fr-FR" dirty="0"/>
              <a:t>voir 	d’épuisement</a:t>
            </a:r>
          </a:p>
          <a:p>
            <a:pPr lvl="1"/>
            <a:endParaRPr lang="fr-FR" dirty="0"/>
          </a:p>
        </p:txBody>
      </p:sp>
    </p:spTree>
    <p:extLst>
      <p:ext uri="{BB962C8B-B14F-4D97-AF65-F5344CB8AC3E}">
        <p14:creationId xmlns:p14="http://schemas.microsoft.com/office/powerpoint/2010/main" val="47842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DF7B36-68BA-5BBF-3920-B423CDA4EBA8}"/>
              </a:ext>
            </a:extLst>
          </p:cNvPr>
          <p:cNvSpPr>
            <a:spLocks noGrp="1"/>
          </p:cNvSpPr>
          <p:nvPr>
            <p:ph type="title"/>
          </p:nvPr>
        </p:nvSpPr>
        <p:spPr>
          <a:xfrm>
            <a:off x="854567" y="256484"/>
            <a:ext cx="10890929" cy="1097280"/>
          </a:xfrm>
        </p:spPr>
        <p:txBody>
          <a:bodyPr>
            <a:normAutofit/>
          </a:bodyPr>
          <a:lstStyle/>
          <a:p>
            <a:r>
              <a:rPr lang="fr-FR" sz="2800" dirty="0"/>
              <a:t>Comment créer une relation de confiance avec l’entourage?</a:t>
            </a:r>
          </a:p>
        </p:txBody>
      </p:sp>
      <p:sp>
        <p:nvSpPr>
          <p:cNvPr id="3" name="Espace réservé du contenu 2">
            <a:extLst>
              <a:ext uri="{FF2B5EF4-FFF2-40B4-BE49-F238E27FC236}">
                <a16:creationId xmlns:a16="http://schemas.microsoft.com/office/drawing/2014/main" id="{AE1362FA-95F7-A2D8-B863-DDBC5A40D141}"/>
              </a:ext>
            </a:extLst>
          </p:cNvPr>
          <p:cNvSpPr>
            <a:spLocks noGrp="1"/>
          </p:cNvSpPr>
          <p:nvPr>
            <p:ph idx="1"/>
          </p:nvPr>
        </p:nvSpPr>
        <p:spPr>
          <a:xfrm>
            <a:off x="648872" y="1701488"/>
            <a:ext cx="10890928" cy="4654156"/>
          </a:xfrm>
        </p:spPr>
        <p:txBody>
          <a:bodyPr>
            <a:normAutofit/>
          </a:bodyPr>
          <a:lstStyle/>
          <a:p>
            <a:r>
              <a:rPr lang="fr-FR" dirty="0"/>
              <a:t>Prendre le temps de l’écoute, ce qui s’exprime à la maison n’est pas forcément ce qui se passe en section</a:t>
            </a:r>
          </a:p>
          <a:p>
            <a:r>
              <a:rPr lang="fr-FR" dirty="0"/>
              <a:t>Proposer une rencontre individuelle ou à plusieurs (facilitant, permet la reformulation, </a:t>
            </a:r>
            <a:r>
              <a:rPr lang="fr-FR" dirty="0" smtClean="0"/>
              <a:t>différentes </a:t>
            </a:r>
            <a:r>
              <a:rPr lang="fr-FR" dirty="0"/>
              <a:t>approches), plusieurs d’une même équipe ou plusieurs équipes (parcours de soin)</a:t>
            </a:r>
          </a:p>
          <a:p>
            <a:r>
              <a:rPr lang="fr-FR" dirty="0"/>
              <a:t>Faciliter les moyens d’échange : en présentiel/distanciel (en </a:t>
            </a:r>
            <a:r>
              <a:rPr lang="fr-FR" dirty="0" err="1"/>
              <a:t>visio</a:t>
            </a:r>
            <a:r>
              <a:rPr lang="fr-FR" dirty="0"/>
              <a:t>), par mail ou téléphone</a:t>
            </a:r>
          </a:p>
          <a:p>
            <a:r>
              <a:rPr lang="fr-FR" dirty="0"/>
              <a:t>Orientation vers des dispositifs de soutien des familles, vers les </a:t>
            </a:r>
            <a:r>
              <a:rPr lang="fr-FR" dirty="0" err="1"/>
              <a:t>cs</a:t>
            </a:r>
            <a:r>
              <a:rPr lang="fr-FR" dirty="0"/>
              <a:t> Handicap et famille</a:t>
            </a:r>
          </a:p>
          <a:p>
            <a:r>
              <a:rPr lang="fr-FR" dirty="0"/>
              <a:t>Avoir une parole claire et concertée : s’accorder sur ce que l’on dit, donner de la cohérence et de la lisibilité</a:t>
            </a:r>
          </a:p>
          <a:p>
            <a:r>
              <a:rPr lang="fr-FR" dirty="0"/>
              <a:t>Impliquer l’entourage dans la réussite du projet </a:t>
            </a:r>
          </a:p>
          <a:p>
            <a:endParaRPr lang="fr-FR" dirty="0"/>
          </a:p>
          <a:p>
            <a:endParaRPr lang="fr-FR" dirty="0"/>
          </a:p>
        </p:txBody>
      </p:sp>
    </p:spTree>
    <p:extLst>
      <p:ext uri="{BB962C8B-B14F-4D97-AF65-F5344CB8AC3E}">
        <p14:creationId xmlns:p14="http://schemas.microsoft.com/office/powerpoint/2010/main" val="4099773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535" y="366890"/>
            <a:ext cx="10890929" cy="1097280"/>
          </a:xfrm>
        </p:spPr>
        <p:txBody>
          <a:bodyPr>
            <a:normAutofit/>
          </a:bodyPr>
          <a:lstStyle/>
          <a:p>
            <a:r>
              <a:rPr lang="fr-FR" sz="2800" dirty="0"/>
              <a:t>Conclusion :</a:t>
            </a:r>
          </a:p>
        </p:txBody>
      </p:sp>
      <p:sp>
        <p:nvSpPr>
          <p:cNvPr id="3" name="Espace réservé du contenu 2"/>
          <p:cNvSpPr>
            <a:spLocks noGrp="1"/>
          </p:cNvSpPr>
          <p:nvPr>
            <p:ph idx="1"/>
          </p:nvPr>
        </p:nvSpPr>
        <p:spPr>
          <a:xfrm>
            <a:off x="640080" y="2167467"/>
            <a:ext cx="10890928" cy="4032165"/>
          </a:xfrm>
        </p:spPr>
        <p:txBody>
          <a:bodyPr/>
          <a:lstStyle/>
          <a:p>
            <a:pPr marL="265176" lvl="1" indent="0">
              <a:buNone/>
            </a:pPr>
            <a:r>
              <a:rPr lang="fr-FR" sz="2400" b="1" dirty="0"/>
              <a:t>La relation </a:t>
            </a:r>
            <a:r>
              <a:rPr lang="fr-FR" sz="2400" b="1" dirty="0" smtClean="0"/>
              <a:t>famille </a:t>
            </a:r>
            <a:r>
              <a:rPr lang="fr-FR" sz="2400" b="1" dirty="0"/>
              <a:t>/ équipe est essentielle pour garantir la réussite des projets d’insertion et </a:t>
            </a:r>
            <a:r>
              <a:rPr lang="fr-FR" sz="2400" b="1" dirty="0" smtClean="0"/>
              <a:t>vise à l’amélioration </a:t>
            </a:r>
            <a:r>
              <a:rPr lang="fr-FR" sz="2400" b="1" dirty="0"/>
              <a:t>de la qualité de vie des personnes accompagnées.</a:t>
            </a:r>
          </a:p>
          <a:p>
            <a:pPr marL="265176" lvl="1" indent="0">
              <a:buNone/>
            </a:pPr>
            <a:endParaRPr lang="fr-FR" sz="2400" b="1" dirty="0"/>
          </a:p>
          <a:p>
            <a:pPr marL="265176" lvl="1" indent="0">
              <a:buNone/>
            </a:pPr>
            <a:r>
              <a:rPr lang="fr-FR" sz="2400" b="1" dirty="0"/>
              <a:t>La qualité de cette relation passe par une communication claire et un dialogue ouvert et respectueux de chacun.</a:t>
            </a:r>
          </a:p>
          <a:p>
            <a:pPr marL="265176" lvl="1" indent="0">
              <a:buNone/>
            </a:pPr>
            <a:endParaRPr lang="fr-FR" b="1" dirty="0"/>
          </a:p>
          <a:p>
            <a:pPr marL="0" indent="0">
              <a:buNone/>
            </a:pPr>
            <a:endParaRPr lang="fr-FR" dirty="0"/>
          </a:p>
        </p:txBody>
      </p:sp>
    </p:spTree>
    <p:extLst>
      <p:ext uri="{BB962C8B-B14F-4D97-AF65-F5344CB8AC3E}">
        <p14:creationId xmlns:p14="http://schemas.microsoft.com/office/powerpoint/2010/main" val="2551016724"/>
      </p:ext>
    </p:extLst>
  </p:cSld>
  <p:clrMapOvr>
    <a:masterClrMapping/>
  </p:clrMapOvr>
</p:sld>
</file>

<file path=ppt/theme/theme1.xml><?xml version="1.0" encoding="utf-8"?>
<a:theme xmlns:a="http://schemas.openxmlformats.org/drawingml/2006/main" name="Dash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191</TotalTime>
  <Words>952</Words>
  <Application>Microsoft Office PowerPoint</Application>
  <PresentationFormat>Grand écran</PresentationFormat>
  <Paragraphs>86</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Grandview Display</vt:lpstr>
      <vt:lpstr>DashVTI</vt:lpstr>
      <vt:lpstr>La relation famille et professionnelle,  au temps de l’insertion socio-professionnelle</vt:lpstr>
      <vt:lpstr>L’alliance famille – équipe MS</vt:lpstr>
      <vt:lpstr>Les temps de rencontre : la 1ere rencontre</vt:lpstr>
      <vt:lpstr>Les temps de rencontre : durant le parcours</vt:lpstr>
      <vt:lpstr>Les enjeux / les risques</vt:lpstr>
      <vt:lpstr>Les enjeux / les risques</vt:lpstr>
      <vt:lpstr>Les enjeux / les risques</vt:lpstr>
      <vt:lpstr>Comment créer une relation de confiance avec l’entourage?</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relation famille et professionnelle  au temps de l’insertion socio-professionnelle</dc:title>
  <dc:creator>Olivier FITOUSSI - Perso</dc:creator>
  <cp:lastModifiedBy>COSTE EMMANUELLE (UGECAM AQUITAINE)</cp:lastModifiedBy>
  <cp:revision>29</cp:revision>
  <dcterms:created xsi:type="dcterms:W3CDTF">2024-12-02T20:46:49Z</dcterms:created>
  <dcterms:modified xsi:type="dcterms:W3CDTF">2024-12-06T08:22:58Z</dcterms:modified>
</cp:coreProperties>
</file>